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38"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0"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13" autoAdjust="0"/>
    <p:restoredTop sz="76599" autoAdjust="0"/>
  </p:normalViewPr>
  <p:slideViewPr>
    <p:cSldViewPr snapToGrid="0" showGuides="1">
      <p:cViewPr varScale="1">
        <p:scale>
          <a:sx n="92" d="100"/>
          <a:sy n="92" d="100"/>
        </p:scale>
        <p:origin x="112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10/4/21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10/4/21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 Code coverage tools are necessary for testing, but not sufficient. Additional methodologies for ensuring interoperability will be explained in a later module.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66338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The aim of software validation is to determine if the code meets the customer’s needs, so requires system-level or acceptance testing to be performed. For scientific computing, verification aims to ensure that the code is a correct representation of an underlying mathematical model. Thus verification will involve comparing solutions to reference solutions, checking for convergence, etc.  Validation in scientific computing is more complex. It involves determining the accuracy of the model by comparing outputs with experimental results. It may also involve using the computation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365760" y="1464226"/>
            <a:ext cx="332509"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304725"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https://github.com/bssw-tutorial/hello-numerical-world-tdd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code coverage – ensure options parse, bad cases detected, utilities function,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a:t>
            </a:r>
            <a:r>
              <a:rPr lang="en-US" dirty="0" err="1">
                <a:solidFill>
                  <a:schemeClr val="bg1">
                    <a:lumMod val="95000"/>
                  </a:schemeClr>
                </a:solidFill>
                <a:latin typeface="Monaco" pitchFamily="2" charset="77"/>
              </a:rPr>
              <a:t>tdd</a:t>
            </a:r>
            <a:r>
              <a:rPr lang="en-US" dirty="0">
                <a:solidFill>
                  <a:schemeClr val="bg1">
                    <a:lumMod val="95000"/>
                  </a:schemeClr>
                </a:solidFill>
                <a:latin typeface="Monaco" pitchFamily="2" charset="77"/>
              </a:rPr>
              <a:t>/tests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004809"/>
            <a:ext cx="11372472" cy="1354217"/>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64 extern bool</a:t>
            </a:r>
          </a:p>
          <a:p>
            <a:r>
              <a:rPr lang="en-US" sz="1600" dirty="0">
                <a:solidFill>
                  <a:schemeClr val="bg1">
                    <a:lumMod val="95000"/>
                  </a:schemeClr>
                </a:solidFill>
                <a:latin typeface="Monaco" pitchFamily="2" charset="77"/>
              </a:rPr>
              <a:t> 65 update_solution_upwind15(int n,</a:t>
            </a:r>
          </a:p>
          <a:p>
            <a:r>
              <a:rPr lang="en-US" sz="1600" dirty="0">
                <a:solidFill>
                  <a:schemeClr val="bg1">
                    <a:lumMod val="95000"/>
                  </a:schemeClr>
                </a:solidFill>
                <a:latin typeface="Monaco" pitchFamily="2" charset="77"/>
              </a:rPr>
              <a:t> 66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67     Double alpha, Double dx, Double dt,</a:t>
            </a:r>
          </a:p>
          <a:p>
            <a:r>
              <a:rPr lang="en-US" sz="1600" dirty="0">
                <a:solidFill>
                  <a:schemeClr val="bg1">
                    <a:lumMod val="95000"/>
                  </a:schemeClr>
                </a:solidFill>
                <a:latin typeface="Monaco" pitchFamily="2" charset="77"/>
              </a:rPr>
              <a:t> 68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5" y="4055282"/>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86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4997759"/>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128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129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130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131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r>
              <a:rPr lang="en-US" dirty="0" err="1">
                <a:solidFill>
                  <a:schemeClr val="bg1">
                    <a:lumMod val="95000"/>
                  </a:schemeClr>
                </a:solidFill>
                <a:latin typeface="Monaco" pitchFamily="2" charset="77"/>
              </a:rPr>
              <a:t>tdd</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a:t>
            </a:r>
            <a:r>
              <a:rPr lang="en-US" dirty="0" err="1">
                <a:solidFill>
                  <a:schemeClr val="bg1">
                    <a:lumMod val="95000"/>
                  </a:schemeClr>
                </a:solidFill>
                <a:latin typeface="Monaco" pitchFamily="2" charset="77"/>
              </a:rPr>
              <a:t>tdd</a:t>
            </a:r>
            <a:r>
              <a:rPr lang="en-US" dirty="0">
                <a:solidFill>
                  <a:schemeClr val="bg1">
                    <a:lumMod val="95000"/>
                  </a:schemeClr>
                </a:solidFill>
                <a:latin typeface="Monaco" pitchFamily="2" charset="77"/>
              </a:rPr>
              <a:t>/tests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254148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grpSp>
        <p:nvGrpSpPr>
          <p:cNvPr id="7" name="Group 6">
            <a:extLst>
              <a:ext uri="{FF2B5EF4-FFF2-40B4-BE49-F238E27FC236}">
                <a16:creationId xmlns:a16="http://schemas.microsoft.com/office/drawing/2014/main" id="{14A543F2-1EE0-4075-8F10-0DE2E6277F6F}"/>
              </a:ext>
            </a:extLst>
          </p:cNvPr>
          <p:cNvGrpSpPr/>
          <p:nvPr/>
        </p:nvGrpSpPr>
        <p:grpSpPr>
          <a:xfrm>
            <a:off x="8853440" y="1026913"/>
            <a:ext cx="3412628" cy="3119775"/>
            <a:chOff x="8953196" y="1026913"/>
            <a:chExt cx="3412628" cy="3119775"/>
          </a:xfrm>
        </p:grpSpPr>
        <p:sp>
          <p:nvSpPr>
            <p:cNvPr id="8" name="Oval 7">
              <a:extLst>
                <a:ext uri="{FF2B5EF4-FFF2-40B4-BE49-F238E27FC236}">
                  <a16:creationId xmlns:a16="http://schemas.microsoft.com/office/drawing/2014/main" id="{3DABD364-5B88-4D1A-9C6A-D434A6D81865}"/>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476A3FE-1A4E-4797-ADAE-D3B7D00307F0}"/>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10" name="Group 9">
              <a:extLst>
                <a:ext uri="{FF2B5EF4-FFF2-40B4-BE49-F238E27FC236}">
                  <a16:creationId xmlns:a16="http://schemas.microsoft.com/office/drawing/2014/main" id="{729D62D3-9C89-434F-9BB4-43F2E59EE583}"/>
                </a:ext>
              </a:extLst>
            </p:cNvPr>
            <p:cNvGrpSpPr/>
            <p:nvPr/>
          </p:nvGrpSpPr>
          <p:grpSpPr>
            <a:xfrm>
              <a:off x="9926423" y="2522592"/>
              <a:ext cx="1131328" cy="849887"/>
              <a:chOff x="954338" y="5575627"/>
              <a:chExt cx="1131328" cy="849887"/>
            </a:xfrm>
          </p:grpSpPr>
          <p:cxnSp>
            <p:nvCxnSpPr>
              <p:cNvPr id="15" name="Straight Connector 14">
                <a:extLst>
                  <a:ext uri="{FF2B5EF4-FFF2-40B4-BE49-F238E27FC236}">
                    <a16:creationId xmlns:a16="http://schemas.microsoft.com/office/drawing/2014/main" id="{4F8AE3B4-9EE2-4C52-B61B-1E33BA16EF7D}"/>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DC48B-1219-4C7F-A87A-88927998FF53}"/>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FC7B71E-447D-4696-801F-42F57BE3349C}"/>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12" name="Rectangle 11">
              <a:extLst>
                <a:ext uri="{FF2B5EF4-FFF2-40B4-BE49-F238E27FC236}">
                  <a16:creationId xmlns:a16="http://schemas.microsoft.com/office/drawing/2014/main" id="{E8B686FA-E22F-4B37-A017-1BEE3F50DEEB}"/>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13" name="Rectangle 12">
              <a:extLst>
                <a:ext uri="{FF2B5EF4-FFF2-40B4-BE49-F238E27FC236}">
                  <a16:creationId xmlns:a16="http://schemas.microsoft.com/office/drawing/2014/main" id="{A7D34949-AAF1-4030-92C7-08C52CFCE3A1}"/>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14" name="Rectangle 13">
              <a:extLst>
                <a:ext uri="{FF2B5EF4-FFF2-40B4-BE49-F238E27FC236}">
                  <a16:creationId xmlns:a16="http://schemas.microsoft.com/office/drawing/2014/main" id="{CF80BF9A-2CCA-4EE9-929E-76356009DB1F}"/>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552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8746</TotalTime>
  <Words>5252</Words>
  <Application>Microsoft Macintosh PowerPoint</Application>
  <PresentationFormat>Custom</PresentationFormat>
  <Paragraphs>444</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Conclusion – C, kernels, makefiles, CMakeLists, coverage, etc.</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271</cp:revision>
  <cp:lastPrinted>2017-11-02T18:35:01Z</cp:lastPrinted>
  <dcterms:created xsi:type="dcterms:W3CDTF">2018-11-06T17:28:56Z</dcterms:created>
  <dcterms:modified xsi:type="dcterms:W3CDTF">2021-10-04T21:00:16Z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